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14" r:id="rId2"/>
    <p:sldId id="315" r:id="rId3"/>
    <p:sldId id="265" r:id="rId4"/>
    <p:sldId id="308" r:id="rId5"/>
    <p:sldId id="270" r:id="rId6"/>
    <p:sldId id="271" r:id="rId7"/>
    <p:sldId id="296" r:id="rId8"/>
    <p:sldId id="309" r:id="rId9"/>
    <p:sldId id="310" r:id="rId10"/>
    <p:sldId id="312" r:id="rId11"/>
    <p:sldId id="313" r:id="rId12"/>
    <p:sldId id="31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960" userDrawn="1">
          <p15:clr>
            <a:srgbClr val="A4A3A4"/>
          </p15:clr>
        </p15:guide>
        <p15:guide id="3" orient="horz" pos="7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69515F-FF95-B435-7BC8-108EF5FDAEB7}" name="Sarah Hager" initials="SH" userId="S::sarah@asa2fly.com::d4c381f8-29c6-4f85-8db6-255d359fba20" providerId="AD"/>
  <p188:author id="{073AA299-FFFD-043D-756F-C35DF29CACE5}" name="Laura Fisher" initials="LF" userId="S::laura@asa2fly.com::06fd7721-2054-418f-b68a-44a53c3781de" providerId="AD"/>
  <p188:author id="{729D26A4-A9E9-7576-F18E-F013F6E48725}" name="Kathy Kotomaimoce" initials="KK" userId="S::kathyk@asa2fly.com::049bae70-d02b-4334-9971-3cbda3335af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2820"/>
    <a:srgbClr val="2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093" autoAdjust="0"/>
    <p:restoredTop sz="96259"/>
  </p:normalViewPr>
  <p:slideViewPr>
    <p:cSldViewPr>
      <p:cViewPr varScale="1">
        <p:scale>
          <a:sx n="108" d="100"/>
          <a:sy n="108" d="100"/>
        </p:scale>
        <p:origin x="1026" y="102"/>
      </p:cViewPr>
      <p:guideLst>
        <p:guide pos="3840"/>
        <p:guide orient="horz" pos="3960"/>
        <p:guide orient="horz" pos="7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100" cy="3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944D7A-7E02-58AB-3145-5E5EF1F81D3F}"/>
              </a:ext>
            </a:extLst>
          </p:cNvPr>
          <p:cNvSpPr/>
          <p:nvPr userDrawn="1"/>
        </p:nvSpPr>
        <p:spPr>
          <a:xfrm>
            <a:off x="6145" y="5877232"/>
            <a:ext cx="12192000" cy="9906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5F4F9C48-470F-D9E9-53FE-8624015E72B5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>
            <a:lvl1pPr marL="0" indent="0">
              <a:lnSpc>
                <a:spcPts val="2500"/>
              </a:lnSpc>
              <a:defRPr b="1">
                <a:solidFill>
                  <a:srgbClr val="6E282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4EE2ECB-8A84-C30C-CAD2-8AA2AC662E3A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2743200" y="5981700"/>
            <a:ext cx="8609010" cy="876300"/>
          </a:xfrm>
        </p:spPr>
        <p:txBody>
          <a:bodyPr/>
          <a:lstStyle>
            <a:lvl1pPr marL="0" indent="0">
              <a:lnSpc>
                <a:spcPts val="2500"/>
              </a:lnSpc>
              <a:defRPr b="1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E3F455-331D-B62C-8139-1F2C3CA7F566}"/>
              </a:ext>
            </a:extLst>
          </p:cNvPr>
          <p:cNvSpPr txBox="1"/>
          <p:nvPr userDrawn="1"/>
        </p:nvSpPr>
        <p:spPr>
          <a:xfrm>
            <a:off x="8944858" y="6658317"/>
            <a:ext cx="3247142" cy="196977"/>
          </a:xfrm>
          <a:prstGeom prst="rect">
            <a:avLst/>
          </a:prstGeom>
          <a:noFill/>
        </p:spPr>
        <p:txBody>
          <a:bodyPr wrap="square" rIns="64008" bIns="27432" rtlCol="0">
            <a:spAutoFit/>
          </a:bodyPr>
          <a:lstStyle/>
          <a:p>
            <a:pPr algn="r"/>
            <a:r>
              <a:rPr 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Aptos" panose="020B0004020202020204" pitchFamily="34" charset="0"/>
              </a:rPr>
              <a:t>The Turbine Pilot’s Flight Manual | Gregory N. Brown and Mark J. Holt</a:t>
            </a:r>
          </a:p>
        </p:txBody>
      </p:sp>
    </p:spTree>
    <p:extLst>
      <p:ext uri="{BB962C8B-B14F-4D97-AF65-F5344CB8AC3E}">
        <p14:creationId xmlns:p14="http://schemas.microsoft.com/office/powerpoint/2010/main" val="1673624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48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342276-B867-0745-DF59-3EEA08D2E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9E4077-3C52-6595-E061-E283EC933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CF494C-2D66-91E9-D0E5-B66CF4580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5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B1A30-1A78-4D4D-4356-3794CE1B9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B00A7-87E3-DCF2-A772-EE18AA9EF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>
                <a:latin typeface="Aptos" panose="020B0004020202020204" pitchFamily="34" charset="0"/>
              </a:defRPr>
            </a:lvl1pPr>
            <a:lvl2pPr>
              <a:defRPr b="1">
                <a:latin typeface="Aptos" panose="020B0004020202020204" pitchFamily="34" charset="0"/>
              </a:defRPr>
            </a:lvl2pPr>
            <a:lvl3pPr>
              <a:defRPr b="1">
                <a:latin typeface="Aptos" panose="020B0004020202020204" pitchFamily="34" charset="0"/>
              </a:defRPr>
            </a:lvl3pPr>
            <a:lvl4pPr>
              <a:defRPr b="1">
                <a:latin typeface="Aptos" panose="020B0004020202020204" pitchFamily="34" charset="0"/>
              </a:defRPr>
            </a:lvl4pPr>
            <a:lvl5pPr>
              <a:defRPr b="1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1CC46-72E3-486D-1CBE-CA270C45E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2530CE-45DA-86F1-52E1-2290512A7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09ADF-C8CE-D8DE-BBCE-0E7F2F61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39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192-27D7-82D1-CB70-C3C1B4C15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53D3C-B009-60BE-73EA-7B3CBAF04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592F7-1A27-62F8-3C91-EDF5A4C90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4893B-9100-492F-8879-89D60F955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747EE-FCF2-CE03-0ABF-BD018F678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1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C3057-79D4-406E-9538-66832B7EC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AE8CB-C607-F0DD-1DD6-7D4FE7096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15462-0A14-C270-CE14-2AD65DBFC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95B9B-3203-F7B5-AEE2-1C1E863A6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92FD73-4A3F-12DE-1341-B5D67E28E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714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8C2E8D-5884-53FD-1E52-13EBB6E041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F7851B-6375-CD31-E656-0378F4AA7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26EFF-8D34-4648-96F7-5C21E2D5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BAB0E-C032-2C4D-BEBB-BE4437E772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E11C9-59FA-14CA-B207-B18C73F0F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DE9B-95C6-CCE8-97DC-A68850A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7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EDC5F-C272-3CF1-0098-9ADC57D02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99B72-A7B3-200A-CD96-01F357B11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2BAB0E-C032-2C4D-BEBB-BE4437E7721B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A6B3B-0A19-B73E-BBBD-D7AEFBE2A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1ECD9-32BB-F549-BB6B-773CB6B4CE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98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50" r:id="rId3"/>
    <p:sldLayoutId id="2147483651" r:id="rId4"/>
    <p:sldLayoutId id="2147483658" r:id="rId5"/>
    <p:sldLayoutId id="214748365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" indent="1651000" algn="l" defTabSz="914400" rtl="0" eaLnBrk="1" latinLnBrk="0" hangingPunct="1">
        <a:lnSpc>
          <a:spcPts val="2700"/>
        </a:lnSpc>
        <a:spcBef>
          <a:spcPts val="1000"/>
        </a:spcBef>
        <a:buFontTx/>
        <a:buNone/>
        <a:tabLst/>
        <a:defRPr sz="2200" b="1" i="0" kern="1200">
          <a:solidFill>
            <a:schemeClr val="tx1"/>
          </a:solidFill>
          <a:latin typeface="Aptos" panose="020B0004020202020204" pitchFamily="34" charset="0"/>
          <a:ea typeface="Roboto Medium" panose="02000000000000000000" pitchFamily="2" charset="0"/>
          <a:cs typeface="Roboto Medium" panose="02000000000000000000" pitchFamily="2" charset="0"/>
        </a:defRPr>
      </a:lvl1pPr>
      <a:lvl2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2pPr>
      <a:lvl3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3pPr>
      <a:lvl4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4pPr>
      <a:lvl5pPr marL="7938" indent="1651000" algn="l" defTabSz="914400" rtl="0" eaLnBrk="1" latinLnBrk="0" hangingPunct="1">
        <a:lnSpc>
          <a:spcPts val="2700"/>
        </a:lnSpc>
        <a:spcBef>
          <a:spcPts val="500"/>
        </a:spcBef>
        <a:buFontTx/>
        <a:buNone/>
        <a:tabLst/>
        <a:defRPr sz="2200" b="0" i="0" kern="1200">
          <a:solidFill>
            <a:schemeClr val="tx1"/>
          </a:solidFill>
          <a:latin typeface="Roboto Medium" panose="02000000000000000000" pitchFamily="2" charset="0"/>
          <a:ea typeface="Roboto Medium" panose="02000000000000000000" pitchFamily="2" charset="0"/>
          <a:cs typeface="Roboto Medium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lane on the runway&#10;&#10;Description automatically generated">
            <a:extLst>
              <a:ext uri="{FF2B5EF4-FFF2-40B4-BE49-F238E27FC236}">
                <a16:creationId xmlns:a16="http://schemas.microsoft.com/office/drawing/2014/main" id="{545981D6-C913-8121-D539-A3D58EC197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book cover with text&#10;&#10;Description automatically generated">
            <a:extLst>
              <a:ext uri="{FF2B5EF4-FFF2-40B4-BE49-F238E27FC236}">
                <a16:creationId xmlns:a16="http://schemas.microsoft.com/office/drawing/2014/main" id="{E2B2EF28-4647-2A30-FDC1-3B6D14F99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1" y="457200"/>
            <a:ext cx="4846382" cy="3467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CA34F6-89C8-2B78-7D74-8F1851260586}"/>
              </a:ext>
            </a:extLst>
          </p:cNvPr>
          <p:cNvSpPr txBox="1"/>
          <p:nvPr/>
        </p:nvSpPr>
        <p:spPr>
          <a:xfrm>
            <a:off x="58293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latin typeface="Aptos" panose="020B0004020202020204" pitchFamily="34" charset="0"/>
              </a:rPr>
              <a:t>Instructor Resources</a:t>
            </a:r>
          </a:p>
          <a:p>
            <a:pPr algn="r"/>
            <a:r>
              <a:rPr lang="en-US" sz="2400" b="1" dirty="0">
                <a:latin typeface="Aptos SemiBold" panose="020B0004020202020204" pitchFamily="34" charset="0"/>
              </a:rPr>
              <a:t>Chapter 9 Figures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BC7333-C8A8-4DDD-71EC-545ADA6485BB}"/>
              </a:ext>
            </a:extLst>
          </p:cNvPr>
          <p:cNvSpPr txBox="1"/>
          <p:nvPr/>
        </p:nvSpPr>
        <p:spPr>
          <a:xfrm>
            <a:off x="9813516" y="6681401"/>
            <a:ext cx="2340384" cy="1384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Cover photo: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BeautyStock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900" i="1" dirty="0" err="1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stock.adobe.com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r>
              <a:rPr lang="en-US" sz="900" i="1" dirty="0">
                <a:solidFill>
                  <a:srgbClr val="F6C48F"/>
                </a:solidFill>
                <a:effectLst/>
                <a:latin typeface="Aptos" panose="020B0004020202020204" pitchFamily="34" charset="0"/>
              </a:rPr>
              <a:t> </a:t>
            </a:r>
            <a:endParaRPr lang="en-US" sz="900" i="1" dirty="0">
              <a:solidFill>
                <a:srgbClr val="F6C48F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918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46B5AD-5262-1227-78EE-4E8CABBC2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5" y="1400914"/>
            <a:ext cx="5600700" cy="298704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/>
              <a:t>FIGURE 9.8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/>
              <a:t>Stall Recovery Template </a:t>
            </a:r>
            <a:r>
              <a:rPr lang="en-US" dirty="0"/>
              <a:t>(from FAA </a:t>
            </a:r>
            <a:r>
              <a:rPr lang="en-US"/>
              <a:t>AC 120-109A, Appendix 1, </a:t>
            </a:r>
            <a:br>
              <a:rPr lang="en-US"/>
            </a:br>
            <a:r>
              <a:rPr lang="en-US"/>
              <a:t>Table 1).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8A8BAE-ECBC-34F2-7CBE-EF26AFA876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39" t="8333" r="9739" b="88593"/>
          <a:stretch/>
        </p:blipFill>
        <p:spPr>
          <a:xfrm>
            <a:off x="881616" y="627784"/>
            <a:ext cx="10428767" cy="51521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D450ABD-C1EC-FC87-48FB-F171B3FA9DB3}"/>
              </a:ext>
            </a:extLst>
          </p:cNvPr>
          <p:cNvSpPr/>
          <p:nvPr/>
        </p:nvSpPr>
        <p:spPr>
          <a:xfrm>
            <a:off x="1562100" y="4393334"/>
            <a:ext cx="42291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2E6EE3C-2169-D8CB-5DF5-D624427865F6}"/>
              </a:ext>
            </a:extLst>
          </p:cNvPr>
          <p:cNvSpPr/>
          <p:nvPr/>
        </p:nvSpPr>
        <p:spPr>
          <a:xfrm>
            <a:off x="514350" y="4393334"/>
            <a:ext cx="97155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9B20FB-DBBE-05C3-9424-38307B3DF91E}"/>
              </a:ext>
            </a:extLst>
          </p:cNvPr>
          <p:cNvSpPr txBox="1"/>
          <p:nvPr/>
        </p:nvSpPr>
        <p:spPr>
          <a:xfrm>
            <a:off x="266700" y="4419600"/>
            <a:ext cx="1943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(continued)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F008CF-99E2-A202-7FA7-A65298CD9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375" y="1400914"/>
            <a:ext cx="5600700" cy="33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0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9.9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Nose high recovery template (UPRT) (from FAA AC 120-111).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E17988-5EBE-0E16-6526-2228AF06C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140" y="218657"/>
            <a:ext cx="6591300" cy="550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67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9.10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Nose low recovery template (UPRT) (from FAA AC 120-111).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DBAF1D4-B742-A43A-7AD4-8D1C81C5F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78" b="43889"/>
          <a:stretch/>
        </p:blipFill>
        <p:spPr>
          <a:xfrm>
            <a:off x="1600200" y="114300"/>
            <a:ext cx="8987180" cy="562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2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57FB93-1EF2-55E3-7B17-E17D3F2B0CAE}"/>
              </a:ext>
            </a:extLst>
          </p:cNvPr>
          <p:cNvSpPr/>
          <p:nvPr/>
        </p:nvSpPr>
        <p:spPr>
          <a:xfrm>
            <a:off x="0" y="1286634"/>
            <a:ext cx="9948767" cy="4314066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1F5FA32-27CA-8206-DC76-55D1553CFAB9}"/>
              </a:ext>
            </a:extLst>
          </p:cNvPr>
          <p:cNvGrpSpPr/>
          <p:nvPr/>
        </p:nvGrpSpPr>
        <p:grpSpPr>
          <a:xfrm>
            <a:off x="457200" y="838200"/>
            <a:ext cx="7965464" cy="4953000"/>
            <a:chOff x="457200" y="838200"/>
            <a:chExt cx="7965464" cy="49530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39EB3B6-4D87-BAD3-CD9D-E82EB456CAE1}"/>
                </a:ext>
              </a:extLst>
            </p:cNvPr>
            <p:cNvCxnSpPr>
              <a:cxnSpLocks/>
            </p:cNvCxnSpPr>
            <p:nvPr/>
          </p:nvCxnSpPr>
          <p:spPr>
            <a:xfrm>
              <a:off x="727966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51353D6-5E51-BC27-F12F-0C1E4E7760B6}"/>
                </a:ext>
              </a:extLst>
            </p:cNvPr>
            <p:cNvCxnSpPr>
              <a:cxnSpLocks/>
            </p:cNvCxnSpPr>
            <p:nvPr/>
          </p:nvCxnSpPr>
          <p:spPr>
            <a:xfrm>
              <a:off x="687833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2D4EF079-9EC4-17A5-A125-02D3DF2405FE}"/>
                </a:ext>
              </a:extLst>
            </p:cNvPr>
            <p:cNvCxnSpPr>
              <a:cxnSpLocks/>
            </p:cNvCxnSpPr>
            <p:nvPr/>
          </p:nvCxnSpPr>
          <p:spPr>
            <a:xfrm>
              <a:off x="567437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6489A99-1B8A-9909-B679-CAB38B0B33A6}"/>
                </a:ext>
              </a:extLst>
            </p:cNvPr>
            <p:cNvCxnSpPr>
              <a:cxnSpLocks/>
            </p:cNvCxnSpPr>
            <p:nvPr/>
          </p:nvCxnSpPr>
          <p:spPr>
            <a:xfrm>
              <a:off x="527305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A17249A-B2C9-526D-BB4F-E7926C18A304}"/>
                </a:ext>
              </a:extLst>
            </p:cNvPr>
            <p:cNvCxnSpPr>
              <a:cxnSpLocks/>
            </p:cNvCxnSpPr>
            <p:nvPr/>
          </p:nvCxnSpPr>
          <p:spPr>
            <a:xfrm>
              <a:off x="487173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3CAAD1-1522-A8BE-E274-9DEF2EE0813C}"/>
                </a:ext>
              </a:extLst>
            </p:cNvPr>
            <p:cNvCxnSpPr>
              <a:cxnSpLocks/>
            </p:cNvCxnSpPr>
            <p:nvPr/>
          </p:nvCxnSpPr>
          <p:spPr>
            <a:xfrm>
              <a:off x="447041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71A2703-967F-8203-D47D-C01E038CD36D}"/>
                </a:ext>
              </a:extLst>
            </p:cNvPr>
            <p:cNvCxnSpPr>
              <a:cxnSpLocks/>
            </p:cNvCxnSpPr>
            <p:nvPr/>
          </p:nvCxnSpPr>
          <p:spPr>
            <a:xfrm>
              <a:off x="4069089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1493277-1F56-48F8-68BC-B1348663E4D8}"/>
                </a:ext>
              </a:extLst>
            </p:cNvPr>
            <p:cNvCxnSpPr>
              <a:cxnSpLocks/>
            </p:cNvCxnSpPr>
            <p:nvPr/>
          </p:nvCxnSpPr>
          <p:spPr>
            <a:xfrm>
              <a:off x="3667768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38CAF5B-793A-2B15-2C54-71AAF7134020}"/>
                </a:ext>
              </a:extLst>
            </p:cNvPr>
            <p:cNvCxnSpPr>
              <a:cxnSpLocks/>
            </p:cNvCxnSpPr>
            <p:nvPr/>
          </p:nvCxnSpPr>
          <p:spPr>
            <a:xfrm>
              <a:off x="3266447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EC7FE19-5DA6-71E1-FC69-F346A3020827}"/>
                </a:ext>
              </a:extLst>
            </p:cNvPr>
            <p:cNvCxnSpPr>
              <a:cxnSpLocks/>
            </p:cNvCxnSpPr>
            <p:nvPr/>
          </p:nvCxnSpPr>
          <p:spPr>
            <a:xfrm>
              <a:off x="2865126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03836E-F86A-6BAC-637B-2A3F8DC2DBB3}"/>
                </a:ext>
              </a:extLst>
            </p:cNvPr>
            <p:cNvCxnSpPr>
              <a:cxnSpLocks/>
            </p:cNvCxnSpPr>
            <p:nvPr/>
          </p:nvCxnSpPr>
          <p:spPr>
            <a:xfrm>
              <a:off x="246380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F323704-2023-071B-C77C-191BEDAA3F2D}"/>
                </a:ext>
              </a:extLst>
            </p:cNvPr>
            <p:cNvCxnSpPr>
              <a:cxnSpLocks/>
            </p:cNvCxnSpPr>
            <p:nvPr/>
          </p:nvCxnSpPr>
          <p:spPr>
            <a:xfrm>
              <a:off x="206248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716D70F-F3CA-5C95-DA52-536E425D622D}"/>
                </a:ext>
              </a:extLst>
            </p:cNvPr>
            <p:cNvCxnSpPr>
              <a:cxnSpLocks/>
            </p:cNvCxnSpPr>
            <p:nvPr/>
          </p:nvCxnSpPr>
          <p:spPr>
            <a:xfrm>
              <a:off x="1661163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97F2A19-523F-C1A2-09EC-7D00E36B265B}"/>
                </a:ext>
              </a:extLst>
            </p:cNvPr>
            <p:cNvCxnSpPr>
              <a:cxnSpLocks/>
            </p:cNvCxnSpPr>
            <p:nvPr/>
          </p:nvCxnSpPr>
          <p:spPr>
            <a:xfrm>
              <a:off x="1259842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24050D2-E78E-65FC-AB69-7BAAFF06C3C4}"/>
                </a:ext>
              </a:extLst>
            </p:cNvPr>
            <p:cNvCxnSpPr>
              <a:cxnSpLocks/>
            </p:cNvCxnSpPr>
            <p:nvPr/>
          </p:nvCxnSpPr>
          <p:spPr>
            <a:xfrm>
              <a:off x="858521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EDAAE8F-F568-F122-1EA1-9FE6B3FDAFD9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0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5E00118-7FD9-B24D-2710-02F099C85880}"/>
                </a:ext>
              </a:extLst>
            </p:cNvPr>
            <p:cNvCxnSpPr>
              <a:cxnSpLocks/>
            </p:cNvCxnSpPr>
            <p:nvPr/>
          </p:nvCxnSpPr>
          <p:spPr>
            <a:xfrm>
              <a:off x="6477015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998D495-EF1D-B1F4-A96C-DB003BF47236}"/>
                </a:ext>
              </a:extLst>
            </p:cNvPr>
            <p:cNvCxnSpPr>
              <a:cxnSpLocks/>
            </p:cNvCxnSpPr>
            <p:nvPr/>
          </p:nvCxnSpPr>
          <p:spPr>
            <a:xfrm>
              <a:off x="6075694" y="838200"/>
              <a:ext cx="1143000" cy="4953000"/>
            </a:xfrm>
            <a:prstGeom prst="line">
              <a:avLst/>
            </a:prstGeom>
            <a:ln w="444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B653BCA-F984-C398-30C9-6E43AC6CDC5A}"/>
              </a:ext>
            </a:extLst>
          </p:cNvPr>
          <p:cNvSpPr txBox="1"/>
          <p:nvPr/>
        </p:nvSpPr>
        <p:spPr>
          <a:xfrm>
            <a:off x="1447800" y="3057054"/>
            <a:ext cx="55575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pc="-150" dirty="0"/>
              <a:t>Chapter 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D412B2-6F35-C842-7DAD-BA8968F10411}"/>
              </a:ext>
            </a:extLst>
          </p:cNvPr>
          <p:cNvSpPr txBox="1"/>
          <p:nvPr/>
        </p:nvSpPr>
        <p:spPr>
          <a:xfrm>
            <a:off x="1455540" y="4084096"/>
            <a:ext cx="7269360" cy="144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5400" spc="-150" dirty="0"/>
              <a:t>Emergency and Abnormal Procedures</a:t>
            </a:r>
          </a:p>
        </p:txBody>
      </p:sp>
    </p:spTree>
    <p:extLst>
      <p:ext uri="{BB962C8B-B14F-4D97-AF65-F5344CB8AC3E}">
        <p14:creationId xmlns:p14="http://schemas.microsoft.com/office/powerpoint/2010/main" val="4170474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9.1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Typical emergency checklists.</a:t>
            </a: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C689B12-C253-65EC-7BF7-D1B5270FB8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900" y="114300"/>
            <a:ext cx="5486400" cy="5794477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69244BCB-EC60-A5FB-69FE-BB428A8301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74425"/>
            <a:ext cx="3009900" cy="2211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87CF9-6C41-C037-F23B-EB2A2BD7254D}"/>
              </a:ext>
            </a:extLst>
          </p:cNvPr>
          <p:cNvSpPr txBox="1"/>
          <p:nvPr/>
        </p:nvSpPr>
        <p:spPr>
          <a:xfrm>
            <a:off x="3619500" y="2580501"/>
            <a:ext cx="50673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9.1a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D92C65-9CF7-629C-57D9-1B8C83AE6395}"/>
              </a:ext>
            </a:extLst>
          </p:cNvPr>
          <p:cNvSpPr txBox="1"/>
          <p:nvPr/>
        </p:nvSpPr>
        <p:spPr>
          <a:xfrm>
            <a:off x="3620729" y="5486400"/>
            <a:ext cx="50673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/>
              <a:t>9.1b</a:t>
            </a:r>
          </a:p>
        </p:txBody>
      </p:sp>
    </p:spTree>
    <p:extLst>
      <p:ext uri="{BB962C8B-B14F-4D97-AF65-F5344CB8AC3E}">
        <p14:creationId xmlns:p14="http://schemas.microsoft.com/office/powerpoint/2010/main" val="1512135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9.2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Typical abnormal checklist (nonemergency).</a:t>
            </a:r>
          </a:p>
        </p:txBody>
      </p:sp>
      <p:pic>
        <p:nvPicPr>
          <p:cNvPr id="3" name="Picture 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8419689A-8626-5CDA-00A4-9F2A95F75A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747" y="-38100"/>
            <a:ext cx="9067053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48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9.3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>
            <a:normAutofit/>
          </a:bodyPr>
          <a:lstStyle/>
          <a:p>
            <a:r>
              <a:rPr lang="en-US" dirty="0"/>
              <a:t>Coefficient of lift curve.</a:t>
            </a:r>
          </a:p>
        </p:txBody>
      </p:sp>
      <p:pic>
        <p:nvPicPr>
          <p:cNvPr id="3" name="Picture 2" descr="A graph on a black background&#10;&#10;Description automatically generated">
            <a:extLst>
              <a:ext uri="{FF2B5EF4-FFF2-40B4-BE49-F238E27FC236}">
                <a16:creationId xmlns:a16="http://schemas.microsoft.com/office/drawing/2014/main" id="{448D2B90-A31B-ED35-75C0-1A2511306A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52400"/>
            <a:ext cx="7611534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20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9.4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An aircraft can be stalled at any attitude or airspeed.</a:t>
            </a:r>
          </a:p>
        </p:txBody>
      </p:sp>
      <p:pic>
        <p:nvPicPr>
          <p:cNvPr id="3" name="Picture 2" descr="A black square with white text&#10;&#10;Description automatically generated">
            <a:extLst>
              <a:ext uri="{FF2B5EF4-FFF2-40B4-BE49-F238E27FC236}">
                <a16:creationId xmlns:a16="http://schemas.microsoft.com/office/drawing/2014/main" id="{217460B9-9A03-63BB-B0DB-94E9FE41A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500" y="185351"/>
            <a:ext cx="6515100" cy="554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363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9.5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Primary flight display (PFD) showing “alpha max” speed and pitch limit indicator.</a:t>
            </a:r>
          </a:p>
        </p:txBody>
      </p:sp>
      <p:pic>
        <p:nvPicPr>
          <p:cNvPr id="5" name="Picture 4" descr="A diagram of a flight speedometer&#10;&#10;Description automatically generated">
            <a:extLst>
              <a:ext uri="{FF2B5EF4-FFF2-40B4-BE49-F238E27FC236}">
                <a16:creationId xmlns:a16="http://schemas.microsoft.com/office/drawing/2014/main" id="{06C03FCA-8E1E-98AF-D2EB-19FBA04FC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928" y="246847"/>
            <a:ext cx="10709272" cy="543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98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9.6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Effect of bank angle on stall speed.</a:t>
            </a:r>
          </a:p>
          <a:p>
            <a:endParaRPr lang="en-US" dirty="0"/>
          </a:p>
        </p:txBody>
      </p:sp>
      <p:pic>
        <p:nvPicPr>
          <p:cNvPr id="3" name="Picture 2" descr="A screen shot of a graph&#10;&#10;Description automatically generated">
            <a:extLst>
              <a:ext uri="{FF2B5EF4-FFF2-40B4-BE49-F238E27FC236}">
                <a16:creationId xmlns:a16="http://schemas.microsoft.com/office/drawing/2014/main" id="{F26D1A67-F7E5-80BD-0AF4-9245115D5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400" y="190500"/>
            <a:ext cx="9625013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1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66B7A9A-71C6-0FB7-E235-8343A37BF45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723900" y="5981700"/>
            <a:ext cx="1904999" cy="527050"/>
          </a:xfrm>
        </p:spPr>
        <p:txBody>
          <a:bodyPr>
            <a:normAutofit/>
          </a:bodyPr>
          <a:lstStyle/>
          <a:p>
            <a:r>
              <a:rPr lang="en-US" dirty="0"/>
              <a:t>FIGURE 9.7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7E09937-4F61-2FC6-C27B-08031508C9D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2743200" y="5981700"/>
            <a:ext cx="8609010" cy="876300"/>
          </a:xfrm>
        </p:spPr>
        <p:txBody>
          <a:bodyPr/>
          <a:lstStyle/>
          <a:p>
            <a:r>
              <a:rPr lang="en-US" dirty="0"/>
              <a:t>The effect of surface contamination on lift.</a:t>
            </a:r>
          </a:p>
          <a:p>
            <a:endParaRPr lang="en-US" dirty="0"/>
          </a:p>
        </p:txBody>
      </p:sp>
      <p:pic>
        <p:nvPicPr>
          <p:cNvPr id="3" name="Picture 2" descr="A graph with arrows pointing to the end&#10;&#10;Description automatically generated">
            <a:extLst>
              <a:ext uri="{FF2B5EF4-FFF2-40B4-BE49-F238E27FC236}">
                <a16:creationId xmlns:a16="http://schemas.microsoft.com/office/drawing/2014/main" id="{3A91F063-8964-C025-D625-DA454053E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4338" y="228600"/>
            <a:ext cx="90033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3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3451</TotalTime>
  <Words>148</Words>
  <Application>Microsoft Office PowerPoint</Application>
  <PresentationFormat>Widescreen</PresentationFormat>
  <Paragraphs>28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SemiBold</vt:lpstr>
      <vt:lpstr>Arial</vt:lpstr>
      <vt:lpstr>Roboto Medium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Kotomaimoce</dc:creator>
  <cp:lastModifiedBy>Laura Fisher</cp:lastModifiedBy>
  <cp:revision>45</cp:revision>
  <dcterms:created xsi:type="dcterms:W3CDTF">2024-02-28T00:44:40Z</dcterms:created>
  <dcterms:modified xsi:type="dcterms:W3CDTF">2024-07-16T15:54:39Z</dcterms:modified>
</cp:coreProperties>
</file>